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262" r:id="rId4"/>
    <p:sldId id="263" r:id="rId5"/>
    <p:sldId id="277" r:id="rId6"/>
    <p:sldId id="279" r:id="rId7"/>
    <p:sldId id="257" r:id="rId8"/>
    <p:sldId id="258" r:id="rId9"/>
    <p:sldId id="264" r:id="rId10"/>
    <p:sldId id="298" r:id="rId11"/>
    <p:sldId id="294" r:id="rId12"/>
    <p:sldId id="299" r:id="rId13"/>
    <p:sldId id="300" r:id="rId14"/>
    <p:sldId id="301" r:id="rId15"/>
    <p:sldId id="306" r:id="rId16"/>
    <p:sldId id="307" r:id="rId17"/>
    <p:sldId id="308" r:id="rId18"/>
    <p:sldId id="309" r:id="rId19"/>
    <p:sldId id="310" r:id="rId20"/>
    <p:sldId id="313" r:id="rId21"/>
    <p:sldId id="314" r:id="rId22"/>
    <p:sldId id="315" r:id="rId23"/>
    <p:sldId id="316" r:id="rId24"/>
    <p:sldId id="292" r:id="rId25"/>
    <p:sldId id="273" r:id="rId26"/>
  </p:sldIdLst>
  <p:sldSz cx="12192000" cy="6858000"/>
  <p:notesSz cx="6858000" cy="9144000"/>
  <p:embeddedFontLst>
    <p:embeddedFont>
      <p:font typeface="汉仪雅酷黑 45W" panose="020B0404020202020204" pitchFamily="34" charset="-122"/>
      <p:regular r:id="rId32"/>
    </p:embeddedFont>
    <p:embeddedFont>
      <p:font typeface="思源黑体 CN Medium" panose="020B0600000000000000" charset="-122"/>
      <p:regular r:id="rId33"/>
    </p:embeddedFont>
    <p:embeddedFont>
      <p:font typeface="思源黑体 CN Bold" panose="020B0800000000000000" charset="-122"/>
      <p:bold r:id="rId34"/>
    </p:embeddedFont>
    <p:embeddedFont>
      <p:font typeface="思源黑体 CN Regular" panose="020B0500000000000000" charset="-122"/>
      <p:regular r:id="rId35"/>
    </p:embeddedFont>
    <p:embeddedFont>
      <p:font typeface="思源黑体 CN Normal" panose="020B0400000000000000" charset="-122"/>
      <p:regular r:id="rId36"/>
    </p:embeddedFont>
    <p:embeddedFont>
      <p:font typeface="微软雅黑" panose="020B0503020204020204" charset="-122"/>
      <p:regular r:id="rId37"/>
    </p:embeddedFont>
    <p:embeddedFont>
      <p:font typeface="等线" panose="02010600030101010101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243.xml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00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38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image" Target="../media/image15.png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63.xml"/><Relationship Id="rId19" Type="http://schemas.openxmlformats.org/officeDocument/2006/relationships/tags" Target="../tags/tag179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tags" Target="../tags/tag16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96.xml"/><Relationship Id="rId19" Type="http://schemas.openxmlformats.org/officeDocument/2006/relationships/tags" Target="../tags/tag212.xml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tags" Target="../tags/tag218.xml"/><Relationship Id="rId6" Type="http://schemas.openxmlformats.org/officeDocument/2006/relationships/image" Target="../media/image17.png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39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image" Target="../media/image2.png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../media/image4.png"/><Relationship Id="rId6" Type="http://schemas.openxmlformats.org/officeDocument/2006/relationships/tags" Target="../tags/tag9.xml"/><Relationship Id="rId5" Type="http://schemas.openxmlformats.org/officeDocument/2006/relationships/image" Target="../media/image1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image" Target="../media/image5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69.xml"/><Relationship Id="rId44" Type="http://schemas.openxmlformats.org/officeDocument/2006/relationships/tags" Target="../tags/tag68.xml"/><Relationship Id="rId43" Type="http://schemas.openxmlformats.org/officeDocument/2006/relationships/tags" Target="../tags/tag67.xml"/><Relationship Id="rId42" Type="http://schemas.openxmlformats.org/officeDocument/2006/relationships/tags" Target="../tags/tag66.xml"/><Relationship Id="rId41" Type="http://schemas.openxmlformats.org/officeDocument/2006/relationships/tags" Target="../tags/tag65.xml"/><Relationship Id="rId40" Type="http://schemas.openxmlformats.org/officeDocument/2006/relationships/tags" Target="../tags/tag64.xml"/><Relationship Id="rId4" Type="http://schemas.openxmlformats.org/officeDocument/2006/relationships/tags" Target="../tags/tag28.xml"/><Relationship Id="rId39" Type="http://schemas.openxmlformats.org/officeDocument/2006/relationships/tags" Target="../tags/tag63.xml"/><Relationship Id="rId38" Type="http://schemas.openxmlformats.org/officeDocument/2006/relationships/tags" Target="../tags/tag62.xml"/><Relationship Id="rId37" Type="http://schemas.openxmlformats.org/officeDocument/2006/relationships/tags" Target="../tags/tag61.xml"/><Relationship Id="rId36" Type="http://schemas.openxmlformats.org/officeDocument/2006/relationships/tags" Target="../tags/tag60.xml"/><Relationship Id="rId35" Type="http://schemas.openxmlformats.org/officeDocument/2006/relationships/tags" Target="../tags/tag59.xml"/><Relationship Id="rId34" Type="http://schemas.openxmlformats.org/officeDocument/2006/relationships/tags" Target="../tags/tag58.xml"/><Relationship Id="rId33" Type="http://schemas.openxmlformats.org/officeDocument/2006/relationships/tags" Target="../tags/tag57.xml"/><Relationship Id="rId32" Type="http://schemas.openxmlformats.org/officeDocument/2006/relationships/tags" Target="../tags/tag56.xml"/><Relationship Id="rId31" Type="http://schemas.openxmlformats.org/officeDocument/2006/relationships/tags" Target="../tags/tag55.xml"/><Relationship Id="rId30" Type="http://schemas.openxmlformats.org/officeDocument/2006/relationships/tags" Target="../tags/tag54.xml"/><Relationship Id="rId3" Type="http://schemas.openxmlformats.org/officeDocument/2006/relationships/tags" Target="../tags/tag27.xml"/><Relationship Id="rId29" Type="http://schemas.openxmlformats.org/officeDocument/2006/relationships/tags" Target="../tags/tag53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71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tags" Target="../tags/tag93.xml"/><Relationship Id="rId6" Type="http://schemas.openxmlformats.org/officeDocument/2006/relationships/image" Target="../media/image8.png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</a:t>
            </a:r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十八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Shopee平台退货/退款处理流程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提出争议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File a dispute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6098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提出争议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【向Shpee提出争议】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买家有3天时间可以接受退款请求或退款退货请求，也可以在此期间提出争议。买家可点击【接受（Accept）】接受退款或者退货/退款，点击【争议（Dispute）】提出争议。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5" name="图片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72385" y="3313430"/>
            <a:ext cx="7068820" cy="114427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6098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提出争议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【向Shpee提出争议】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选择【向Shopee提出争议（Dispute to Shopee）】下的【选择原因（Select Reason）】。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若对 Shopee 批准买家退款（不退货）提出异议，卖家可以选择以下原因之一：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我已发货并有运输收据。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我已按照买家的订单寄出了正确的物品。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③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我寄出无瑕且完好的物品选择适当的争议原因，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单击【继续（Continue）】。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2" name="图片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63" b="550"/>
          <a:stretch>
            <a:fillRect/>
          </a:stretch>
        </p:blipFill>
        <p:spPr>
          <a:xfrm>
            <a:off x="6315075" y="3287395"/>
            <a:ext cx="4319905" cy="244729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6098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提出争议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【向Shpee提出争议】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当买家退回商品后，卖家可以根据以下状况提出异议：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没有收到退货包裹。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收到包裹但该包裹状况与卖家出货时不一致（例如：商品遭到损坏、不完整或不正确）。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③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收到包裹但买家提交错误的申请，单击【继续（Continue）】。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3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583" b="822"/>
          <a:stretch>
            <a:fillRect/>
          </a:stretch>
        </p:blipFill>
        <p:spPr>
          <a:xfrm>
            <a:off x="4095115" y="3595370"/>
            <a:ext cx="4234815" cy="232537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6098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提出争议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【向Shpee提出争议】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选择并附上支持争议所需的照片/视频证据列表，然后单击【提交（Submit）】。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卖家提交争议后，退货/退款请求将移至【已回复（Responded）】选项卡。Shopee 代理将审核该案例，卖家可以在【退货退款详细信息（Return Refund Details）】下查看进度。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8" name="图片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3405505" y="3287395"/>
            <a:ext cx="5266690" cy="167894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03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未送达退货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Parcel not delivered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90271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33909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步骤三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未送达退货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【退货理由（Return Reason）】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如果【退货理由（Return Reason）】是【包裹未送达（Parcel not delivered）】，如果使用Shopee物流则卖家无法在界面中提出争议，无需回应任何有关的退货/退款申请。界面如下图所示。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9" name="图片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724660" y="3287395"/>
            <a:ext cx="4371340" cy="166306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7"/>
            </p:custDataLst>
          </p:nvPr>
        </p:nvSpPr>
        <p:spPr>
          <a:xfrm>
            <a:off x="6551295" y="2763520"/>
            <a:ext cx="4417695" cy="2745740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6762750" y="2868930"/>
            <a:ext cx="4041775" cy="85280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如果卖家使用 Shopee支持的物流（SSL）渠道寄出该订单，Shopee 将调查包裹的运输状态并在以下情况下补偿卖家：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思源黑体 CN Normal" panose="020B0400000000000000" charset="-122"/>
                <a:cs typeface="思源黑体 CN Normal" panose="020B0400000000000000" charset="-122"/>
              </a:rPr>
              <a:t>①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运输伙伴遗失包裹。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思源黑体 CN Normal" panose="020B0400000000000000" charset="-122"/>
                <a:cs typeface="思源黑体 CN Normal" panose="020B0400000000000000" charset="-122"/>
              </a:rPr>
              <a:t>②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运输伙伴将包裹递送到错误的地址（包裹无法被取回）。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思源黑体 CN Normal" panose="020B0400000000000000" charset="-122"/>
                <a:cs typeface="思源黑体 CN Normal" panose="020B0400000000000000" charset="-122"/>
              </a:rPr>
              <a:t>③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商品因在运输过程中遭到损坏，而未递送。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④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如果运输伙伴已开始安排将商品退还予卖家，卖家将不会获得补偿。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⑤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如果卖家使用非 SSL 渠道寄出该订单，Shopee 将要求卖家提供运输收据（例如运单、airway bill 和/或快递单号）。卖家须在 2 天内回应 Shopee。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04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买家退货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Customer returns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09079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33909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步骤四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买家退货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【提供部分退款（Offer Partial Refund）】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如果 Shopee决定批准买家退回商品，卖家可以在买家退货之前做出以下选择：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如果卖家不要求买家退货，可以选择在买家退货前向其提供部分退款的选择，点击【提供部分退款（Offer Partial Refund）】。如果卖家想要提供全额退款，系统将自动处理该退款，买家则不需退回商品。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5" name="图片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418080" y="3549650"/>
            <a:ext cx="7121525" cy="117983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09079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33909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步骤四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买家退货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【提供部分退款（Offer Partial Refund）】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一旦卖家提供了部分退款的提案，买家可以选择：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7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a.接受卖家的部分退款提案且不用退回商品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b.驳回卖家的提案并提出新的退款金额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c.继续退货，要求全额退款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1.了解退货退款处理流程。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2.了解退货退款原因的类型和不同原因的处理方式。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629861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能够处理退货退款申请，完成退货退款流程。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2.能够处理退货退款争议。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87730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399259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09079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33909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步骤四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买家退货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【提供部分退款（Offer Partial Refund）】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在回应买家的提案 (b) 时，卖家可以：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（1）接受提议，买家将不需要退回商品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（2）提议新的部分退款金额。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（3）同意全额退款，但不需要买家退货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未在规定时间内处理，系统将判定买家按照提案c进行退货及全额退款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如果买家退货包裹已经被物流合作伙伴安排了寄件或揽收，就不需要采取任何行动，Shopee将检查退回的商品。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6896100" y="1602740"/>
            <a:ext cx="3686175" cy="2136775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7098665" y="1602740"/>
            <a:ext cx="3281045" cy="90551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若卖家欲提供部分退款，则可以针对买家提议的数额进行最多 3 次的协商。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买卖家需在 1 天内对彼此的提议数额作出回应，否则系统将终止双方的协商流程。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若双方达成共识，系统将根据协商后的数额处理退款，买家不需退货。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若双方没有在 1 天内做出回应，买家则必须退回该商品。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05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商品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退还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Merchandise returns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28473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33909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步骤五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商品退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还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【等待商品退还】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如最终确认退货，买家须在 5 天内寄出退货包裹。退回的商品将被运回卖家的退货地址。商品退货进度可在【退货/退款（Return/Refund）】的【状态栏（Status）】中查询。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如果完好无损地收到商品，卖家需要点击【退款（Refund）】，将货款返回买家账户，如果收货后存在争议可向shopee发起争议。需要在5日内完成答复，否则买家将得到退款。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1" name="图片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821180" y="3843020"/>
            <a:ext cx="3916045" cy="86614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6745605" y="3843020"/>
            <a:ext cx="4066540" cy="90360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332865"/>
            <a:ext cx="652843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请同学们在</a:t>
            </a:r>
            <a:r>
              <a:rPr lang="en-US" altLang="zh-CN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lang="zh-CN" altLang="en-US" sz="2800" b="1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虚拟仿真实训平台上完成如下实训任务：</a:t>
            </a:r>
            <a:endParaRPr lang="zh-CN" altLang="en-US" sz="2800" b="1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74290"/>
            <a:ext cx="7084060" cy="2230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实训素材：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平台上一共有三条退货/退款申请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1.买家未收到商品，请求退款的申请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2.买家收到商品，但是缺少配件，请求退货的申请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3.买家收到商品，要求退货，退货理由是商品存在瑕疵，提交了相关材料并由Shopee平台审核认定通过。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br>
              <a:rPr lang="zh-CN" altLang="en-US" sz="1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</a:br>
            <a:r>
              <a:rPr lang="zh-CN" altLang="en-US" sz="1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实训要求：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对于3种退货退款申请分别进行处理。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A 职业技术学院的学生小吴，作为Shopee平台店铺的运营人员，需要负责处理Shopee.平台店铺的退货退款申请。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当前Shopee平台上分别有退货申请、未收到包裹退款申请、退款不退货申请，小吴应该怎么处理？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买家可以在未收到货、货物损坏或其他、少件或收到假冒品牌的商品等情况下要求退货/退款。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当买家发起申请时，需要卖家在指定时间内对退货退款申请进行回应，否则系统会自动退款给卖家，因此，小吴需要及时跟进Shopee平台退货退款申请。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750" y="1482949"/>
            <a:ext cx="465106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本任务可以培养跨境物流助理岗位的辅助开展物流订单处理能力。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本任务可以培养跨境物流专员岗位的异常处理和风险预警能力。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本任务可以培养跨境电商运营专员岗位的平台使用能力。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421890"/>
            <a:ext cx="584263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本任务适用于《跨境电子商务（730702）》专业—《跨境物流实务》课程。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本任务适用于《跨境电子商务（530702）》专业—《跨境电商运营》课程。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本任务适用于《跨境电子商务（530702）》专业—《跨境电子商务基础》课程。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49620" y="3494405"/>
            <a:ext cx="543941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本任务有助于《全国职业院校技能大赛-ZZ020电子商务运营赛项》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模块三：直播销售及客户服务—任务3：客户异议处理。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447571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本任务有助于《电子商务师五级》职业考试的学习。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7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8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1" name="矩形: 圆角 18"/>
          <p:cNvSpPr/>
          <p:nvPr>
            <p:custDataLst>
              <p:tags r:id="rId1"/>
            </p:custDataLst>
          </p:nvPr>
        </p:nvSpPr>
        <p:spPr>
          <a:xfrm>
            <a:off x="300482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357949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02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314198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提出</a:t>
            </a:r>
            <a:endParaRPr lang="zh-CN" altLang="en-US" sz="3000" dirty="0"/>
          </a:p>
          <a:p>
            <a:pPr algn="ctr"/>
            <a:r>
              <a:rPr lang="zh-CN" altLang="en-US" sz="3000" dirty="0"/>
              <a:t>争议</a:t>
            </a:r>
            <a:endParaRPr lang="zh-CN" altLang="en-US" sz="3000" dirty="0"/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298958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File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dispute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3299833" y="6145343"/>
            <a:ext cx="1331692" cy="103468"/>
            <a:chOff x="-2077497" y="2055193"/>
            <a:chExt cx="1351540" cy="104990"/>
          </a:xfrm>
        </p:grpSpPr>
        <p:sp>
          <p:nvSpPr>
            <p:cNvPr id="27" name="平行四边形 26"/>
            <p:cNvSpPr/>
            <p:nvPr>
              <p:custDataLst>
                <p:tags r:id="rId6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8" name="平行四边形 27"/>
            <p:cNvSpPr/>
            <p:nvPr>
              <p:custDataLst>
                <p:tags r:id="rId7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9" name="平行四边形 28"/>
            <p:cNvSpPr/>
            <p:nvPr>
              <p:custDataLst>
                <p:tags r:id="rId8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0" name="平行四边形 29"/>
            <p:cNvSpPr/>
            <p:nvPr>
              <p:custDataLst>
                <p:tags r:id="rId9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4" name="矩形: 圆角 18"/>
          <p:cNvSpPr/>
          <p:nvPr>
            <p:custDataLst>
              <p:tags r:id="rId10"/>
            </p:custDataLst>
          </p:nvPr>
        </p:nvSpPr>
        <p:spPr>
          <a:xfrm>
            <a:off x="923925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>
            <p:custDataLst>
              <p:tags r:id="rId11"/>
            </p:custDataLst>
          </p:nvPr>
        </p:nvSpPr>
        <p:spPr>
          <a:xfrm>
            <a:off x="1498600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01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86" name="文本框 85"/>
          <p:cNvSpPr txBox="1"/>
          <p:nvPr>
            <p:custDataLst>
              <p:tags r:id="rId12"/>
            </p:custDataLst>
          </p:nvPr>
        </p:nvSpPr>
        <p:spPr>
          <a:xfrm>
            <a:off x="1061085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dirty="0"/>
              <a:t>退货</a:t>
            </a:r>
            <a:endParaRPr lang="zh-CN" altLang="en-US" sz="3000" dirty="0"/>
          </a:p>
          <a:p>
            <a:pPr algn="ctr"/>
            <a:r>
              <a:rPr lang="zh-CN" altLang="en-US" sz="3000" dirty="0"/>
              <a:t>申请</a:t>
            </a:r>
            <a:endParaRPr lang="zh-CN" altLang="en-US" sz="3000" dirty="0"/>
          </a:p>
        </p:txBody>
      </p:sp>
      <p:sp>
        <p:nvSpPr>
          <p:cNvPr id="87" name="矩形 86"/>
          <p:cNvSpPr/>
          <p:nvPr>
            <p:custDataLst>
              <p:tags r:id="rId13"/>
            </p:custDataLst>
          </p:nvPr>
        </p:nvSpPr>
        <p:spPr>
          <a:xfrm>
            <a:off x="908685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Return Requests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88" name="组合 87"/>
          <p:cNvGrpSpPr/>
          <p:nvPr>
            <p:custDataLst>
              <p:tags r:id="rId14"/>
            </p:custDataLst>
          </p:nvPr>
        </p:nvGrpSpPr>
        <p:grpSpPr>
          <a:xfrm>
            <a:off x="1218938" y="6145343"/>
            <a:ext cx="1331692" cy="103468"/>
            <a:chOff x="-2077497" y="2055193"/>
            <a:chExt cx="1351540" cy="104990"/>
          </a:xfrm>
        </p:grpSpPr>
        <p:sp>
          <p:nvSpPr>
            <p:cNvPr id="89" name="平行四边形 88"/>
            <p:cNvSpPr/>
            <p:nvPr>
              <p:custDataLst>
                <p:tags r:id="rId1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0" name="平行四边形 89"/>
            <p:cNvSpPr/>
            <p:nvPr>
              <p:custDataLst>
                <p:tags r:id="rId1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1" name="平行四边形 90"/>
            <p:cNvSpPr/>
            <p:nvPr>
              <p:custDataLst>
                <p:tags r:id="rId1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2" name="平行四边形 91"/>
            <p:cNvSpPr/>
            <p:nvPr>
              <p:custDataLst>
                <p:tags r:id="rId1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93" name="矩形: 圆角 18"/>
          <p:cNvSpPr/>
          <p:nvPr>
            <p:custDataLst>
              <p:tags r:id="rId19"/>
            </p:custDataLst>
          </p:nvPr>
        </p:nvSpPr>
        <p:spPr>
          <a:xfrm>
            <a:off x="510540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>
            <p:custDataLst>
              <p:tags r:id="rId20"/>
            </p:custDataLst>
          </p:nvPr>
        </p:nvSpPr>
        <p:spPr>
          <a:xfrm>
            <a:off x="568007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03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95" name="文本框 94"/>
          <p:cNvSpPr txBox="1"/>
          <p:nvPr>
            <p:custDataLst>
              <p:tags r:id="rId21"/>
            </p:custDataLst>
          </p:nvPr>
        </p:nvSpPr>
        <p:spPr>
          <a:xfrm>
            <a:off x="524256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未送达退货</a:t>
            </a:r>
            <a:endParaRPr lang="zh-CN" altLang="en-US" sz="3000" dirty="0"/>
          </a:p>
        </p:txBody>
      </p:sp>
      <p:sp>
        <p:nvSpPr>
          <p:cNvPr id="96" name="矩形 95"/>
          <p:cNvSpPr/>
          <p:nvPr>
            <p:custDataLst>
              <p:tags r:id="rId22"/>
            </p:custDataLst>
          </p:nvPr>
        </p:nvSpPr>
        <p:spPr>
          <a:xfrm>
            <a:off x="509016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Undelivered returns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97" name="组合 96"/>
          <p:cNvGrpSpPr/>
          <p:nvPr>
            <p:custDataLst>
              <p:tags r:id="rId23"/>
            </p:custDataLst>
          </p:nvPr>
        </p:nvGrpSpPr>
        <p:grpSpPr>
          <a:xfrm>
            <a:off x="5400413" y="6145343"/>
            <a:ext cx="1331692" cy="103468"/>
            <a:chOff x="-2077497" y="2055193"/>
            <a:chExt cx="1351540" cy="104990"/>
          </a:xfrm>
        </p:grpSpPr>
        <p:sp>
          <p:nvSpPr>
            <p:cNvPr id="98" name="平行四边形 97"/>
            <p:cNvSpPr/>
            <p:nvPr>
              <p:custDataLst>
                <p:tags r:id="rId24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9" name="平行四边形 98"/>
            <p:cNvSpPr/>
            <p:nvPr>
              <p:custDataLst>
                <p:tags r:id="rId25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0" name="平行四边形 99"/>
            <p:cNvSpPr/>
            <p:nvPr>
              <p:custDataLst>
                <p:tags r:id="rId26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1" name="平行四边形 100"/>
            <p:cNvSpPr/>
            <p:nvPr>
              <p:custDataLst>
                <p:tags r:id="rId27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102" name="矩形: 圆角 18"/>
          <p:cNvSpPr/>
          <p:nvPr>
            <p:custDataLst>
              <p:tags r:id="rId28"/>
            </p:custDataLst>
          </p:nvPr>
        </p:nvSpPr>
        <p:spPr>
          <a:xfrm>
            <a:off x="719836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>
            <p:custDataLst>
              <p:tags r:id="rId29"/>
            </p:custDataLst>
          </p:nvPr>
        </p:nvSpPr>
        <p:spPr>
          <a:xfrm>
            <a:off x="777303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04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104" name="文本框 103"/>
          <p:cNvSpPr txBox="1"/>
          <p:nvPr>
            <p:custDataLst>
              <p:tags r:id="rId30"/>
            </p:custDataLst>
          </p:nvPr>
        </p:nvSpPr>
        <p:spPr>
          <a:xfrm>
            <a:off x="733552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买家</a:t>
            </a:r>
            <a:endParaRPr lang="zh-CN" altLang="en-US" sz="3000" dirty="0"/>
          </a:p>
          <a:p>
            <a:pPr algn="ctr"/>
            <a:r>
              <a:rPr lang="zh-CN" altLang="en-US" sz="3000" dirty="0"/>
              <a:t>退货</a:t>
            </a:r>
            <a:endParaRPr lang="zh-CN" altLang="en-US" sz="3000" dirty="0"/>
          </a:p>
        </p:txBody>
      </p:sp>
      <p:sp>
        <p:nvSpPr>
          <p:cNvPr id="105" name="矩形 104"/>
          <p:cNvSpPr/>
          <p:nvPr>
            <p:custDataLst>
              <p:tags r:id="rId31"/>
            </p:custDataLst>
          </p:nvPr>
        </p:nvSpPr>
        <p:spPr>
          <a:xfrm>
            <a:off x="718312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Customer returns</a:t>
            </a:r>
            <a:endParaRPr lang="en-US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106" name="组合 105"/>
          <p:cNvGrpSpPr/>
          <p:nvPr>
            <p:custDataLst>
              <p:tags r:id="rId32"/>
            </p:custDataLst>
          </p:nvPr>
        </p:nvGrpSpPr>
        <p:grpSpPr>
          <a:xfrm>
            <a:off x="7493373" y="6145343"/>
            <a:ext cx="1331692" cy="103468"/>
            <a:chOff x="-2077497" y="2055193"/>
            <a:chExt cx="1351540" cy="104990"/>
          </a:xfrm>
        </p:grpSpPr>
        <p:sp>
          <p:nvSpPr>
            <p:cNvPr id="107" name="平行四边形 106"/>
            <p:cNvSpPr/>
            <p:nvPr>
              <p:custDataLst>
                <p:tags r:id="rId33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8" name="平行四边形 107"/>
            <p:cNvSpPr/>
            <p:nvPr>
              <p:custDataLst>
                <p:tags r:id="rId34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9" name="平行四边形 108"/>
            <p:cNvSpPr/>
            <p:nvPr>
              <p:custDataLst>
                <p:tags r:id="rId35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0" name="平行四边形 109"/>
            <p:cNvSpPr/>
            <p:nvPr>
              <p:custDataLst>
                <p:tags r:id="rId36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111" name="矩形: 圆角 18"/>
          <p:cNvSpPr/>
          <p:nvPr>
            <p:custDataLst>
              <p:tags r:id="rId37"/>
            </p:custDataLst>
          </p:nvPr>
        </p:nvSpPr>
        <p:spPr>
          <a:xfrm>
            <a:off x="929132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>
            <p:custDataLst>
              <p:tags r:id="rId38"/>
            </p:custDataLst>
          </p:nvPr>
        </p:nvSpPr>
        <p:spPr>
          <a:xfrm>
            <a:off x="986599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05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113" name="文本框 112"/>
          <p:cNvSpPr txBox="1"/>
          <p:nvPr>
            <p:custDataLst>
              <p:tags r:id="rId39"/>
            </p:custDataLst>
          </p:nvPr>
        </p:nvSpPr>
        <p:spPr>
          <a:xfrm>
            <a:off x="942848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商品</a:t>
            </a:r>
            <a:br>
              <a:rPr lang="zh-CN" altLang="en-US" sz="3000" dirty="0"/>
            </a:br>
            <a:r>
              <a:rPr lang="zh-CN" altLang="en-US" sz="3000" dirty="0"/>
              <a:t>退还</a:t>
            </a:r>
            <a:endParaRPr lang="zh-CN" altLang="en-US" sz="3000" dirty="0"/>
          </a:p>
        </p:txBody>
      </p:sp>
      <p:sp>
        <p:nvSpPr>
          <p:cNvPr id="114" name="矩形 113"/>
          <p:cNvSpPr/>
          <p:nvPr>
            <p:custDataLst>
              <p:tags r:id="rId40"/>
            </p:custDataLst>
          </p:nvPr>
        </p:nvSpPr>
        <p:spPr>
          <a:xfrm>
            <a:off x="927608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Merchandise returns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115" name="组合 114"/>
          <p:cNvGrpSpPr/>
          <p:nvPr>
            <p:custDataLst>
              <p:tags r:id="rId41"/>
            </p:custDataLst>
          </p:nvPr>
        </p:nvGrpSpPr>
        <p:grpSpPr>
          <a:xfrm>
            <a:off x="9586333" y="6145343"/>
            <a:ext cx="1331692" cy="103468"/>
            <a:chOff x="-2077497" y="2055193"/>
            <a:chExt cx="1351540" cy="104990"/>
          </a:xfrm>
        </p:grpSpPr>
        <p:sp>
          <p:nvSpPr>
            <p:cNvPr id="116" name="平行四边形 115"/>
            <p:cNvSpPr/>
            <p:nvPr>
              <p:custDataLst>
                <p:tags r:id="rId42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7" name="平行四边形 116"/>
            <p:cNvSpPr/>
            <p:nvPr>
              <p:custDataLst>
                <p:tags r:id="rId43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8" name="平行四边形 117"/>
            <p:cNvSpPr/>
            <p:nvPr>
              <p:custDataLst>
                <p:tags r:id="rId44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9" name="平行四边形 118"/>
            <p:cNvSpPr/>
            <p:nvPr>
              <p:custDataLst>
                <p:tags r:id="rId45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思源黑体 CN Bold" panose="020B0800000000000000" charset="-122"/>
                <a:ea typeface="思源黑体 CN Bold" panose="020B0800000000000000" charset="-122"/>
                <a:cs typeface="思源宋体 CN ExtraLight" panose="02020200000000000000" charset="-122"/>
                <a:sym typeface="+mn-ea"/>
              </a:rPr>
              <a:t>退货申请</a:t>
            </a:r>
            <a:endParaRPr lang="zh-CN" altLang="en-US" sz="3600" b="1" spc="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思源黑体 CN Bold" panose="020B0800000000000000" charset="-122"/>
              <a:ea typeface="思源黑体 CN Bold" panose="020B0800000000000000" charset="-122"/>
              <a:cs typeface="思源宋体 CN ExtraLight" panose="020202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Return Requests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59422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退货申请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1【退货/退款（Return/Refund）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申请】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买家发起的申请退款订单会在“退款/退货”页面【订单（Order）】&gt;【退货/退款（Return/Refund）】&gt;【新申请（New Request）】中展示。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退货申请卖家端显示如下图所示：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单击【退货原因（Return Reason）】，在下拉栏查看所有的买家退货原因。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2" name="图片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602105" y="3429000"/>
            <a:ext cx="3939540" cy="184404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28" name="图片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7232650" y="3592830"/>
            <a:ext cx="3939540" cy="151638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29743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退货申请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84220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【shopee审查】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卖家发起申请后，会由shopee发起审查。Shopee将协助审核所有卖家的所有初始退货/退款请求。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3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10960"/>
          <a:stretch>
            <a:fillRect/>
          </a:stretch>
        </p:blipFill>
        <p:spPr>
          <a:xfrm>
            <a:off x="2411730" y="3277870"/>
            <a:ext cx="7854315" cy="111569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</p:tagLst>
</file>

<file path=ppt/tags/tag2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2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2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2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2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3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3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3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4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5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6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3298</Words>
  <Application>WPS 演示</Application>
  <PresentationFormat>宽屏</PresentationFormat>
  <Paragraphs>290</Paragraphs>
  <Slides>24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思源宋体 CN ExtraLight</vt:lpstr>
      <vt:lpstr>思源宋体 CN Medium</vt:lpstr>
      <vt:lpstr>汉仪雅酷黑 75W</vt:lpstr>
      <vt:lpstr>黑体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226</cp:revision>
  <dcterms:created xsi:type="dcterms:W3CDTF">2024-03-21T07:59:00Z</dcterms:created>
  <dcterms:modified xsi:type="dcterms:W3CDTF">2024-03-27T06:30:43Z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